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34"/>
  </p:notesMasterIdLst>
  <p:handoutMasterIdLst>
    <p:handoutMasterId r:id="rId35"/>
  </p:handoutMasterIdLst>
  <p:sldIdLst>
    <p:sldId id="256" r:id="rId2"/>
    <p:sldId id="306" r:id="rId3"/>
    <p:sldId id="259" r:id="rId4"/>
    <p:sldId id="305" r:id="rId5"/>
    <p:sldId id="260" r:id="rId6"/>
    <p:sldId id="261" r:id="rId7"/>
    <p:sldId id="302" r:id="rId8"/>
    <p:sldId id="297" r:id="rId9"/>
    <p:sldId id="264" r:id="rId10"/>
    <p:sldId id="298" r:id="rId11"/>
    <p:sldId id="299" r:id="rId12"/>
    <p:sldId id="300" r:id="rId13"/>
    <p:sldId id="263" r:id="rId14"/>
    <p:sldId id="294" r:id="rId15"/>
    <p:sldId id="282" r:id="rId16"/>
    <p:sldId id="284" r:id="rId17"/>
    <p:sldId id="283" r:id="rId18"/>
    <p:sldId id="295" r:id="rId19"/>
    <p:sldId id="286" r:id="rId20"/>
    <p:sldId id="270" r:id="rId21"/>
    <p:sldId id="287" r:id="rId22"/>
    <p:sldId id="289" r:id="rId23"/>
    <p:sldId id="290" r:id="rId24"/>
    <p:sldId id="288" r:id="rId25"/>
    <p:sldId id="291" r:id="rId26"/>
    <p:sldId id="292" r:id="rId27"/>
    <p:sldId id="293" r:id="rId28"/>
    <p:sldId id="278" r:id="rId29"/>
    <p:sldId id="307" r:id="rId30"/>
    <p:sldId id="296" r:id="rId31"/>
    <p:sldId id="303" r:id="rId32"/>
    <p:sldId id="30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 Chun Hao" initials="LCH" lastIdx="1" clrIdx="0">
    <p:extLst>
      <p:ext uri="{19B8F6BF-5375-455C-9EA6-DF929625EA0E}">
        <p15:presenceInfo xmlns:p15="http://schemas.microsoft.com/office/powerpoint/2012/main" userId="cb3abcadffbc24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615"/>
    <a:srgbClr val="FF3300"/>
    <a:srgbClr val="8DE389"/>
    <a:srgbClr val="F1E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59B4F-1716-4A8A-B1DA-4FFA6122191D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We refer these operators from the paper of T. Li et al. (JCAP 1503). Hence, we follow the notation to label these operators.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21A0-9727-45F0-A9A7-ADE3B205A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440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3A942-6774-4DCD-87BD-B0592E9924D4}" type="datetimeFigureOut">
              <a:rPr lang="en-US" smtClean="0"/>
              <a:t>12/31/2018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We refer these operators from the paper of T. Li et al. (JCAP 1503). Hence, we follow the notation to label these operators.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A4D26-D10D-42D0-94B3-0F419E822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214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434FC-4AF8-48F7-9698-D937D5252B87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998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7C10E-4E79-44C7-84D1-99DAC0CDF512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7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9888-A9A5-41E7-8CB5-6F7616A3ECB3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0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3F6A4-CEFE-47C0-94D1-5FF69105D792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861D7-33B6-45C1-A958-A21237E259A5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06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F04FD-73C7-4C99-B6EA-66AC1B686711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3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F35FF-D24A-426B-A2A4-1FA630C85CC0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D7CA-A835-432A-B700-B05CCFCBC416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92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43D3-9A8A-4A47-9F8F-1C9D4A811C9F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2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1B8BE-A8E8-486A-80E0-7CF738ECBE50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0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914FF-F729-46F0-B4DC-DC807E430EEF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3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26140-0245-4953-9987-234993DA184D}" type="datetime1">
              <a:rPr lang="en-US" smtClean="0"/>
              <a:t>12/31/2018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35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3000" contras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16" y="1920240"/>
            <a:ext cx="3472712" cy="3472712"/>
          </a:xfrm>
          <a:prstGeom prst="rect">
            <a:avLst/>
          </a:prstGeom>
          <a:effectLst>
            <a:glow rad="127000">
              <a:schemeClr val="bg1">
                <a:alpha val="34000"/>
              </a:schemeClr>
            </a:glow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17187"/>
            <a:ext cx="8938260" cy="796510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Dark Matter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en-US" sz="54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Direct 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Detections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166" y="2994660"/>
            <a:ext cx="7343337" cy="330214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Name : Chun-Hao Lee (NTHU)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en-US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Advisor :  Prof. Dr. Chao-</a:t>
            </a:r>
            <a:r>
              <a:rPr lang="en-US" sz="4000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Qiang</a:t>
            </a:r>
            <a:r>
              <a:rPr lang="en-US" sz="40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Geng</a:t>
            </a:r>
            <a:endParaRPr lang="en-US" sz="40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endParaRPr lang="en-US" sz="4000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305" y="5447763"/>
            <a:ext cx="11359165" cy="1313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Chao-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Qiang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Geng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Da  Huang,  Chun-Hao  Lee,  and  Qing  Wang,  “Direct  Detection  of  Exothermic  Dark  Matter  with  a  Light Mediator.”,  JCAP 1608, 009 (2016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Chao-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Qiang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Geng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Da  Huang,  Chun-Hao  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Lee, “Exothermic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Matter with Light Mediator after LUX and </a:t>
            </a:r>
            <a:r>
              <a:rPr lang="en-US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PandaX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-II in </a:t>
            </a:r>
            <a:r>
              <a:rPr lang="en-US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2016”, </a:t>
            </a:r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de-DE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Dark </a:t>
            </a:r>
            <a:r>
              <a:rPr lang="de-DE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Univ. 18 </a:t>
            </a:r>
            <a:r>
              <a:rPr lang="de-DE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38-46 (2017).</a:t>
            </a:r>
            <a:endParaRPr lang="en-US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152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0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334851"/>
            <a:ext cx="7748810" cy="157014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245" y="1506828"/>
            <a:ext cx="10882648" cy="5254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After LUX 2013 &amp;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SuperCDMS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2014, new models with different combinations of mechanisms: 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Exothermic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with Isospin Violation</a:t>
            </a:r>
          </a:p>
          <a:p>
            <a:pPr lvl="1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736" y="77273"/>
            <a:ext cx="1648495" cy="16484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70309" y="2160404"/>
            <a:ext cx="4029759" cy="31073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Nan Chen et al., Phys. Lett. B 743, 205 (2015)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29" y="2716368"/>
            <a:ext cx="10058400" cy="3594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334851"/>
            <a:ext cx="7748810" cy="157014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245" y="1442434"/>
            <a:ext cx="8718997" cy="5318973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DM with Light Mediator and Isospin Violation</a:t>
            </a:r>
          </a:p>
          <a:p>
            <a:pPr lvl="1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65" y="116567"/>
            <a:ext cx="1797676" cy="17976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36406" y="6349285"/>
            <a:ext cx="4481849" cy="3558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L. Tai, M. Sen, and Y. F. Zhou , JCAP 1503 (2015)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9245" y="2073234"/>
            <a:ext cx="11462197" cy="4211656"/>
            <a:chOff x="399245" y="2073234"/>
            <a:chExt cx="11462197" cy="45163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245" y="2073234"/>
              <a:ext cx="3693767" cy="45163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012" y="2076870"/>
              <a:ext cx="3763101" cy="45126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113" y="2073234"/>
              <a:ext cx="4005329" cy="4516304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42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334851"/>
            <a:ext cx="7748810" cy="157014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158" y="1905000"/>
            <a:ext cx="10187188" cy="48564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models proposed in the present study: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Isospin-conserving Exothermic DM with Light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Mediator (Combination of two mechanisms that have never been considered before)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Isospin-violating Exothermic DM with light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mediator (Combination of three mechanisms)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470" y="180304"/>
            <a:ext cx="1724696" cy="1724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6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610921" cy="1280890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0163" y="1481070"/>
                <a:ext cx="9714449" cy="5241702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Benchmark Dark Matter model</a:t>
                </a:r>
              </a:p>
              <a:p>
                <a:pPr lvl="1"/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Composed of 2 </a:t>
                </a:r>
                <a:r>
                  <a:rPr lang="en-US" sz="2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Majorana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fermionic WIMP particles,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6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a small mass difference, </a:t>
                </a:r>
                <a:r>
                  <a:rPr lang="el-GR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+ T(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𝜒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+ T(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b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differential cross section of the WIMP-nucleon cross section: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𝜐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</m:acc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𝜐</m:t>
                          </m:r>
                        </m:e>
                      </m:d>
                    </m:oMath>
                  </m:oMathPara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𝜐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𝑟𝑒𝑓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𝑚𝑖𝑛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𝜒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𝜐</m:t>
                                    </m:r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num>
                      <m:den>
                        <m:nary>
                          <m:nary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𝑚𝑖𝑛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sub>
                          <m:sup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𝑟𝑒𝑓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sup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acc>
                              <m:accPr>
                                <m:chr m:val="̅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𝑀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𝜒</m:t>
                                            </m:r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(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𝜐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acc>
                          </m:e>
                        </m:nary>
                      </m:den>
                    </m:f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the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squared matrix element averaged over initial 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states </a:t>
                </a:r>
                <a:b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𝑟𝑒𝑓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6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6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the</m:t>
                    </m:r>
                    <m:r>
                      <a:rPr lang="en-GB" sz="26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6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reference</m:t>
                    </m:r>
                    <m:r>
                      <a:rPr lang="en-GB" sz="26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6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momentum</m:t>
                    </m:r>
                    <m:r>
                      <a:rPr lang="en-GB" sz="26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60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transfer</m:t>
                    </m:r>
                  </m:oMath>
                </a14:m>
                <a:r>
                  <a:rPr lang="en-US" sz="26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26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b>
                        <m:r>
                          <a:rPr lang="en-GB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𝑚𝑖𝑛</m:t>
                        </m:r>
                      </m:sub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related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the energy thresholds of the experiments.</a:t>
                </a:r>
              </a:p>
              <a:p>
                <a:pPr marL="457200" lvl="1" indent="0">
                  <a:buNone/>
                </a:pPr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0163" y="1481070"/>
                <a:ext cx="9714449" cy="5241702"/>
              </a:xfrm>
              <a:blipFill>
                <a:blip r:embed="rId2"/>
                <a:stretch>
                  <a:fillRect l="-1130" t="-1744" r="-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060" y="154546"/>
            <a:ext cx="1536320" cy="153632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709893" y="3778875"/>
            <a:ext cx="5030273" cy="1630252"/>
            <a:chOff x="6780728" y="3972057"/>
            <a:chExt cx="4959438" cy="1842753"/>
          </a:xfrm>
        </p:grpSpPr>
        <p:grpSp>
          <p:nvGrpSpPr>
            <p:cNvPr id="18" name="Group 17"/>
            <p:cNvGrpSpPr/>
            <p:nvPr/>
          </p:nvGrpSpPr>
          <p:grpSpPr>
            <a:xfrm>
              <a:off x="6941714" y="3972057"/>
              <a:ext cx="4798452" cy="934793"/>
              <a:chOff x="6941714" y="3972057"/>
              <a:chExt cx="4798452" cy="934793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8744756" y="4018207"/>
                <a:ext cx="2995410" cy="88864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 section defined at a reference velocity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" name="Elbow Connector 7"/>
              <p:cNvCxnSpPr/>
              <p:nvPr/>
            </p:nvCxnSpPr>
            <p:spPr>
              <a:xfrm rot="10800000">
                <a:off x="6941714" y="3972057"/>
                <a:ext cx="1970466" cy="470081"/>
              </a:xfrm>
              <a:prstGeom prst="bentConnector3">
                <a:avLst>
                  <a:gd name="adj1" fmla="val 23856"/>
                </a:avLst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/>
            <p:cNvSpPr/>
            <p:nvPr/>
          </p:nvSpPr>
          <p:spPr>
            <a:xfrm>
              <a:off x="8744756" y="5093593"/>
              <a:ext cx="2995410" cy="7212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Reduced mass of the WIMP-nucleon system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6780728" y="4726546"/>
              <a:ext cx="2131452" cy="727657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/>
          <p:cNvCxnSpPr/>
          <p:nvPr/>
        </p:nvCxnSpPr>
        <p:spPr>
          <a:xfrm flipV="1">
            <a:off x="4546242" y="2807594"/>
            <a:ext cx="1803043" cy="1287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610921" cy="1280890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13645" y="1481070"/>
                <a:ext cx="10426521" cy="5241702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Scattering of  a WIMP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nucleon N=(p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n) </a:t>
                </a:r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assumed to be predominantly through a generalized effective 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operator:</a:t>
                </a:r>
                <a:b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𝑠𝑐𝑎𝑙𝑎𝑟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17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7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GB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GB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𝑝𝑠𝑒𝑢𝑑𝑜𝑠𝑐𝑎𝑙𝑎𝑟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17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7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sSub>
                          <m:sSubPr>
                            <m:ctrlP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𝑣𝑒𝑐𝑡𝑜𝑟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𝑎𝑥𝑖𝑎𝑙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𝑣𝑒𝑐𝑡𝑜𝑟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  <m: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</m:sup>
                        </m:s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  <m: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</m:sup>
                        </m:s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𝑡𝑒𝑛𝑠𝑜𝑟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7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7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7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GB" sz="17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n-GB" sz="17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GB" sz="17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GB" sz="17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GB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r>
                          <a:rPr lang="en-US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𝑐𝑜𝑚𝑝𝑙𝑒𝑥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𝑠𝑐𝑎𝑙𝑎𝑟</m:t>
                    </m:r>
                    <m:r>
                      <a:rPr lang="en-GB" sz="1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denotes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mass of the light mediator φ,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momentum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transfer.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nucleon coupling coefficients.</a:t>
                </a:r>
                <a:b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3645" y="1481070"/>
                <a:ext cx="10426521" cy="5241702"/>
              </a:xfrm>
              <a:blipFill>
                <a:blip r:embed="rId2"/>
                <a:stretch>
                  <a:fillRect t="-1744" r="-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10" y="70318"/>
            <a:ext cx="1512194" cy="1512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6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610921" cy="1280890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0163" y="1481070"/>
                <a:ext cx="9714449" cy="5241702"/>
              </a:xfrm>
            </p:spPr>
            <p:txBody>
              <a:bodyPr>
                <a:normAutofit/>
              </a:bodyPr>
              <a:lstStyle/>
              <a:p>
                <a:r>
                  <a:rPr lang="en-GB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 types of operators: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Type-I :</a:t>
                </a:r>
                <a:b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Type-II :</a:t>
                </a:r>
                <a:b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GB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GB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𝜇𝜐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𝜇𝜐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Type-III :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Ο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sub>
                        </m:sSub>
                        <m:sSup>
                          <m:sSupPr>
                            <m:ctrlPr>
                              <a:rPr lang="en-US" sz="1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p>
                        </m:sSup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GB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</m:acc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GB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0163" y="1481070"/>
                <a:ext cx="9714449" cy="5241702"/>
              </a:xfrm>
              <a:blipFill>
                <a:blip r:embed="rId2"/>
                <a:stretch>
                  <a:fillRect l="-1193" t="-1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763" y="103030"/>
            <a:ext cx="1622738" cy="1622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180304"/>
            <a:ext cx="6499560" cy="953037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56068" y="1133341"/>
                <a:ext cx="5679583" cy="5705341"/>
              </a:xfrm>
            </p:spPr>
            <p:txBody>
              <a:bodyPr>
                <a:normAutofit/>
              </a:bodyPr>
              <a:lstStyle/>
              <a:p>
                <a:r>
                  <a:rPr lang="en-GB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Different types of operators: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Type-I :</a:t>
                </a:r>
                <a:b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800" b="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r>
                  <a:rPr lang="en-GB" sz="1800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</m:d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(1+</m:t>
                        </m:r>
                        <m:sSubSup>
                          <m:sSubSup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𝑚𝑖𝑛</m:t>
                            </m:r>
                          </m:sub>
                          <m:sup>
                            <m: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)(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𝑟𝑒𝑓</m:t>
                            </m:r>
                          </m:sub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GB" sz="18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Type-II :</a:t>
                </a:r>
                <a:b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19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19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9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  <m: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f>
                      <m:f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19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9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</m:d>
                    <m:r>
                      <a:rPr lang="en-GB" sz="19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𝜙</m:t>
                            </m:r>
                          </m:sub>
                          <m:sup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GB" sz="19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𝑚𝑖𝑛</m:t>
                                    </m:r>
                                  </m:sub>
                                  <m:sup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GB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𝑟𝑒𝑓</m:t>
                                </m:r>
                              </m:sub>
                              <m:sup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sSubSup>
                              <m:sSubSupPr>
                                <m:ctrlP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sub>
                              <m:sup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d>
                              <m:dPr>
                                <m:ctrlP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9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GB" sz="19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GB" sz="19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1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GB" sz="19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GB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func>
                      <m:funcPr>
                        <m:ctrlP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9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GB" sz="19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r>
                                  <a:rPr lang="en-GB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GB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r>
                                  <a:rPr lang="en-GB" sz="19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GB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(1+</m:t>
                        </m:r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)(1+</m:t>
                        </m:r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GB" sz="19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19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6068" y="1133341"/>
                <a:ext cx="5679583" cy="5705341"/>
              </a:xfrm>
              <a:blipFill>
                <a:blip r:embed="rId2"/>
                <a:stretch>
                  <a:fillRect l="-1931" t="-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833" y="180304"/>
            <a:ext cx="1525073" cy="15250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6375323" y="1506828"/>
                <a:ext cx="5434326" cy="30394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Type-III :</a:t>
                </a:r>
                <a:br>
                  <a:rPr lang="en-GB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8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GB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GB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GB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18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8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GB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GB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𝑟𝑒𝑓</m:t>
                            </m:r>
                          </m:sub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𝑚𝑖𝑛</m:t>
                                    </m:r>
                                  </m:sub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𝑟𝑒𝑓</m:t>
                                </m:r>
                              </m:sub>
                              <m:sup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/</m:t>
                            </m:r>
                            <m:sSubSup>
                              <m:sSubSup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𝜙</m:t>
                                </m:r>
                              </m:sub>
                              <m:sup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𝜙</m:t>
                                    </m:r>
                                  </m:sub>
                                  <m:sup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GB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GB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(1+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GB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(1−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den>
                    </m:f>
                    <m:func>
                      <m:func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GB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Font typeface="Wingdings 3" charset="2"/>
                  <a:buNone/>
                </a:pPr>
                <a:endParaRPr lang="en-US" sz="19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323" y="1506828"/>
                <a:ext cx="5434326" cy="3039414"/>
              </a:xfrm>
              <a:prstGeom prst="rect">
                <a:avLst/>
              </a:prstGeom>
              <a:blipFill>
                <a:blip r:embed="rId4"/>
                <a:stretch>
                  <a:fillRect t="-1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9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92926" y="399246"/>
            <a:ext cx="7336686" cy="978794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803569" y="1287887"/>
                <a:ext cx="8915400" cy="495836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some modifications, the spin-independent differential cross section (at the nucleus level):</a:t>
                </a:r>
                <a:b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US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𝜒</m:t>
                            </m:r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en-US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𝜐</m:t>
                            </m:r>
                          </m:e>
                          <m:sup>
                            <m:r>
                              <a:rPr lang="en-US" sz="2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  <m: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𝜉</m:t>
                            </m:r>
                            <m:d>
                              <m:dPr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𝑍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sSubSup>
                      <m:sSubSupPr>
                        <m:ctrlP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bSup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</m:t>
                        </m:r>
                      </m:e>
                      <m:sup>
                        <m:r>
                          <a:rPr lang="en-US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differential recoil event rate per unit detector mass for only one isotope T: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𝑛𝑟</m:t>
                              </m:r>
                            </m:sub>
                          </m:sSub>
                        </m:den>
                      </m:f>
                      <m:r>
                        <a:rPr lang="en-US" sz="2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𝑑𝑁</m:t>
                          </m:r>
                        </m:num>
                        <m:den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𝑑𝑡𝑑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𝑛𝑟</m:t>
                              </m:r>
                            </m:sub>
                          </m:sSub>
                        </m:den>
                      </m:f>
                      <m:r>
                        <a:rPr lang="en-US" sz="2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𝜒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|"/>
                              <m:endChr m:val="|"/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𝐯</m:t>
                              </m:r>
                            </m:e>
                          </m:d>
                          <m:r>
                            <m:rPr>
                              <m:brk m:alnAt="23"/>
                            </m:rPr>
                            <a:rPr lang="en-US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𝑚𝑖𝑛</m:t>
                              </m:r>
                            </m:sub>
                          </m:sSub>
                        </m:sub>
                        <m:sup/>
                        <m:e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GB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sz="2600" b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𝐯</m:t>
                          </m:r>
                        </m:e>
                      </m:nary>
                      <m:r>
                        <a:rPr lang="en-GB" sz="2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𝑣𝑓</m:t>
                      </m:r>
                      <m:r>
                        <a:rPr lang="en-GB" sz="2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GB" sz="2600" b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𝐯</m:t>
                      </m:r>
                      <m:r>
                        <a:rPr lang="en-GB" sz="2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GB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GB" sz="2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GB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GB" sz="2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03569" y="1287887"/>
                <a:ext cx="8915400" cy="4958366"/>
              </a:xfrm>
              <a:blipFill>
                <a:blip r:embed="rId2"/>
                <a:stretch>
                  <a:fillRect l="-1094" t="-2703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65" y="123422"/>
            <a:ext cx="1628104" cy="162810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966443" y="2434109"/>
            <a:ext cx="8372576" cy="1695264"/>
            <a:chOff x="2884086" y="2480116"/>
            <a:chExt cx="8372576" cy="1695264"/>
          </a:xfrm>
          <a:solidFill>
            <a:schemeClr val="accent1"/>
          </a:solidFill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5461169" y="2480116"/>
              <a:ext cx="850006" cy="1125884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6940074" y="2520106"/>
              <a:ext cx="64395" cy="1125884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5382257" y="2505703"/>
              <a:ext cx="991673" cy="1125884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124186" y="2515870"/>
              <a:ext cx="1893195" cy="870001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8488232" y="2520106"/>
              <a:ext cx="605307" cy="997943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2884086" y="3306267"/>
                  <a:ext cx="1380732" cy="638098"/>
                </a:xfrm>
                <a:prstGeom prst="rect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4086" y="3306267"/>
                  <a:ext cx="1380732" cy="6380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4405629" y="3350116"/>
              <a:ext cx="1390918" cy="8188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Atomic mass number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886172" y="3356555"/>
              <a:ext cx="1674253" cy="8188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Atomic number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689214" y="3349013"/>
              <a:ext cx="3567448" cy="818825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Nuclear Form Factor</a:t>
              </a:r>
            </a:p>
            <a:p>
              <a:pPr algn="ctr"/>
              <a:r>
                <a:rPr lang="en-US" dirty="0" smtClean="0"/>
                <a:t>(Helm form)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78093" y="4945487"/>
            <a:ext cx="6080976" cy="1815921"/>
            <a:chOff x="5878093" y="4945487"/>
            <a:chExt cx="6080976" cy="1815921"/>
          </a:xfrm>
          <a:solidFill>
            <a:schemeClr val="accent1"/>
          </a:solidFill>
        </p:grpSpPr>
        <p:grpSp>
          <p:nvGrpSpPr>
            <p:cNvPr id="34" name="Group 33"/>
            <p:cNvGrpSpPr/>
            <p:nvPr/>
          </p:nvGrpSpPr>
          <p:grpSpPr>
            <a:xfrm>
              <a:off x="5878093" y="4945487"/>
              <a:ext cx="6080976" cy="1004293"/>
              <a:chOff x="5943599" y="5241959"/>
              <a:chExt cx="6080976" cy="1004293"/>
            </a:xfrm>
            <a:grpFill/>
          </p:grpSpPr>
          <p:sp>
            <p:nvSpPr>
              <p:cNvPr id="27" name="Rectangle 26"/>
              <p:cNvSpPr/>
              <p:nvPr/>
            </p:nvSpPr>
            <p:spPr>
              <a:xfrm>
                <a:off x="9929612" y="5486399"/>
                <a:ext cx="2094963" cy="759853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Local DM energy density</a:t>
                </a:r>
                <a:endParaRPr lang="en-US" dirty="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V="1">
                <a:off x="5943599" y="5280596"/>
                <a:ext cx="4399248" cy="19060"/>
              </a:xfrm>
              <a:prstGeom prst="line">
                <a:avLst/>
              </a:prstGeom>
              <a:grpFill/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0315977" y="5293217"/>
                <a:ext cx="12879" cy="193182"/>
              </a:xfrm>
              <a:prstGeom prst="line">
                <a:avLst/>
              </a:prstGeom>
              <a:grpFill/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5951151" y="5241959"/>
                <a:ext cx="0" cy="347730"/>
              </a:xfrm>
              <a:prstGeom prst="straightConnector1">
                <a:avLst/>
              </a:prstGeom>
              <a:grpFill/>
              <a:ln w="762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9066727" y="6070177"/>
              <a:ext cx="2892342" cy="691231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Galactic DM velocity distribution (lab frame)</a:t>
              </a:r>
              <a:endParaRPr lang="en-US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139448" y="6439435"/>
              <a:ext cx="1036448" cy="0"/>
            </a:xfrm>
            <a:prstGeom prst="line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8152327" y="5949780"/>
              <a:ext cx="12879" cy="502535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3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610921" cy="1280890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0163" y="1481070"/>
                <a:ext cx="9714449" cy="5241702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Minimum velocity,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𝑚𝑖𝑛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sub>
                            </m:sSub>
                          </m:e>
                        </m:rad>
                      </m:den>
                    </m:f>
                    <m:d>
                      <m:dPr>
                        <m:begChr m:val="|"/>
                        <m:endChr m:val="|"/>
                        <m:ctrlPr>
                          <a:rPr lang="en-GB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𝑛𝑟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𝜒</m:t>
                                </m:r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(required minimum velocity for the integration can be determined </a:t>
                </a:r>
                <a:r>
                  <a:rPr lang="en-US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kinematically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a nuclear recoil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𝑛𝑟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mass splitting. For elastic scattering,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=0; For exothermic scattering,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recoil rate per unit detector mass: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sub>
                          </m:sSub>
                          <m:nary>
                            <m:nary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𝑛𝑟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𝜖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l-G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𝑛𝑟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𝑑𝑅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𝑛𝑟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0163" y="1481070"/>
                <a:ext cx="9714449" cy="5241702"/>
              </a:xfrm>
              <a:blipFill>
                <a:blip r:embed="rId2"/>
                <a:stretch>
                  <a:fillRect l="-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806" y="108954"/>
            <a:ext cx="1724696" cy="172469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13657" y="4634804"/>
            <a:ext cx="8358388" cy="1532586"/>
            <a:chOff x="3090930" y="5138670"/>
            <a:chExt cx="8358388" cy="1532586"/>
          </a:xfrm>
          <a:solidFill>
            <a:schemeClr val="accent1"/>
          </a:solidFill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6632619" y="5151549"/>
              <a:ext cx="193185" cy="811369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4945487" y="5138670"/>
              <a:ext cx="154547" cy="824248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090930" y="5962918"/>
              <a:ext cx="2897744" cy="70833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Mass fraction of each target nuclide 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413678" y="5962918"/>
              <a:ext cx="2202287" cy="708338"/>
            </a:xfrm>
            <a:prstGeom prst="rect">
              <a:avLst/>
            </a:prstGeom>
            <a:grpFill/>
            <a:ln w="76200"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Detector Efficiency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87177" y="5138670"/>
              <a:ext cx="1255690" cy="927282"/>
            </a:xfrm>
            <a:prstGeom prst="straightConnector1">
              <a:avLst/>
            </a:prstGeom>
            <a:grpFill/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9040969" y="5962918"/>
              <a:ext cx="2408349" cy="70833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Response function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285171" cy="86983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1076" y="2163651"/>
            <a:ext cx="8615966" cy="374757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Isospin-Conserving Elastic Contact Interactions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Isospin-Violating Couplings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Xe-phobic Dark Matter with a Light Mediator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a Light Mediator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a Light Mediator and Isospin-Violation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006" y="180304"/>
            <a:ext cx="1746160" cy="1746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25003"/>
            <a:ext cx="6757137" cy="1479997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b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22" y="1481070"/>
            <a:ext cx="9675812" cy="5376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Matter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b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Matter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62" y="3657520"/>
            <a:ext cx="2880233" cy="219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276" y="100206"/>
            <a:ext cx="1508495" cy="1508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93" y="4019203"/>
            <a:ext cx="3068770" cy="234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3" y="2125014"/>
            <a:ext cx="5670724" cy="35555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5293" y="4097471"/>
            <a:ext cx="2730321" cy="475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Bullet Cluster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24357" y="5720209"/>
            <a:ext cx="3071839" cy="475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Constant Rotation Curve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456090" y="1905000"/>
            <a:ext cx="1287887" cy="956177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60" y="1608701"/>
            <a:ext cx="2872368" cy="20096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14354" y="1386245"/>
            <a:ext cx="2511227" cy="502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Fluctuations of CMB spectrum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2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950320" cy="86983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054" y="1493949"/>
            <a:ext cx="8915400" cy="441727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Isospin-Conserving Elastic Contact Interactions</a:t>
            </a:r>
            <a: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zh-C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964" y="51515"/>
            <a:ext cx="1874949" cy="187494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4595" y="2073498"/>
            <a:ext cx="12007405" cy="4997003"/>
            <a:chOff x="184595" y="2073498"/>
            <a:chExt cx="12007405" cy="499700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0697" y="2497686"/>
              <a:ext cx="4281713" cy="401391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407" y="2379888"/>
              <a:ext cx="3966693" cy="426561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100" y="2073498"/>
              <a:ext cx="4101900" cy="499700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053351" cy="86983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054" y="1275009"/>
            <a:ext cx="9117684" cy="463621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2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Isospin-Violating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Couplings</a:t>
            </a:r>
            <a:b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Xe-phobic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Matter, mass splitting=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 startAt="2"/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77" y="162059"/>
            <a:ext cx="1550831" cy="15508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10354" y="2163652"/>
            <a:ext cx="11981645" cy="4546246"/>
            <a:chOff x="210354" y="2163652"/>
            <a:chExt cx="11981645" cy="454624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31463" y="2517823"/>
              <a:ext cx="4546246" cy="383790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75128" y="2449134"/>
              <a:ext cx="4546244" cy="39752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803263" y="2289481"/>
              <a:ext cx="4514565" cy="426290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515156"/>
            <a:ext cx="7207898" cy="978794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053" y="1184856"/>
            <a:ext cx="9336625" cy="47263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2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Isospin-Violating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Couplings</a:t>
            </a:r>
            <a:b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Xe-phobic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Matter, mass splitting=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- 200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UcPeriod" startAt="2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52" y="196981"/>
            <a:ext cx="1490151" cy="149015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4596" y="1906073"/>
            <a:ext cx="11882907" cy="5280338"/>
            <a:chOff x="184596" y="1939577"/>
            <a:chExt cx="11882907" cy="52437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20206" y="2339664"/>
              <a:ext cx="4700793" cy="40911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67066" y="2414791"/>
              <a:ext cx="4700796" cy="39409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023" y="1939577"/>
              <a:ext cx="4095480" cy="524370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463640"/>
            <a:ext cx="7388202" cy="1030310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053" y="1197735"/>
            <a:ext cx="9426777" cy="471348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2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Isospin-Violating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Couplings</a:t>
            </a:r>
            <a:b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Ge-phobic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Exothermic Dark Matter)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19707"/>
            <a:ext cx="1580303" cy="15803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5959" y="1725769"/>
            <a:ext cx="12046041" cy="5306096"/>
            <a:chOff x="145959" y="1725769"/>
            <a:chExt cx="12046041" cy="53060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16904" y="2384632"/>
              <a:ext cx="4688127" cy="39624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66961" y="2234378"/>
              <a:ext cx="4688128" cy="42629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3690" y="1725769"/>
              <a:ext cx="4078310" cy="530609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182140" cy="86983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054" y="1493949"/>
            <a:ext cx="8915400" cy="441727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3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Xe-phobic Dark Matter with a Light Mediator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97" y="180303"/>
            <a:ext cx="1725769" cy="172576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8840" y="1906074"/>
            <a:ext cx="11895827" cy="5151550"/>
            <a:chOff x="158840" y="1906074"/>
            <a:chExt cx="11895827" cy="5151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52399" y="2358981"/>
              <a:ext cx="4675030" cy="405255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79948" y="2376151"/>
              <a:ext cx="4675032" cy="401820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17" y="1906074"/>
              <a:ext cx="4018250" cy="51515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898805" cy="86983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7843" y="1493949"/>
            <a:ext cx="8915400" cy="42369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4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a Light Mediator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1" y="180303"/>
            <a:ext cx="1694645" cy="16946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1717" y="1944710"/>
            <a:ext cx="11921545" cy="5164428"/>
            <a:chOff x="171717" y="1944710"/>
            <a:chExt cx="11921545" cy="51644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68690" y="2532846"/>
              <a:ext cx="4456093" cy="39752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6998" y="1944710"/>
              <a:ext cx="4250028" cy="51644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237" y="1944710"/>
              <a:ext cx="3825025" cy="510003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02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937441" cy="86983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735" y="1493949"/>
            <a:ext cx="10542431" cy="423697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5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a Light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Mediator and Isospin Violation</a:t>
            </a:r>
            <a:b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(mass splitting: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0"/>
            <a:ext cx="1615225" cy="161522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4597" y="2021983"/>
            <a:ext cx="11870028" cy="5048518"/>
            <a:chOff x="184597" y="1893342"/>
            <a:chExt cx="11870028" cy="518629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200438" y="2555641"/>
              <a:ext cx="4565045" cy="37949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9420" y="2065335"/>
              <a:ext cx="4211391" cy="500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023" y="1893342"/>
              <a:ext cx="4082602" cy="518629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7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7529869" cy="86983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3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Fitting Results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279" y="1403797"/>
            <a:ext cx="10728101" cy="432712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 startAt="5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Exothermic Dark Matter with a Light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Mediator and Isospin Violation</a:t>
            </a:r>
            <a:b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(mass splitting: 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-200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80304"/>
            <a:ext cx="1300766" cy="13007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4597" y="2021982"/>
            <a:ext cx="11895786" cy="5112913"/>
            <a:chOff x="184597" y="2021982"/>
            <a:chExt cx="11895786" cy="51129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45584" y="2803817"/>
              <a:ext cx="4468972" cy="34086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3207" y="2112136"/>
              <a:ext cx="4043965" cy="49326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352" y="2021982"/>
              <a:ext cx="4675031" cy="511291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019267" cy="1280890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4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710" y="1622737"/>
            <a:ext cx="9559902" cy="508715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Considered the direct detections of WIMP particles with the spin-independent interactions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Examined the models which involve different combinations of the three mechanisms below:</a:t>
            </a:r>
          </a:p>
          <a:p>
            <a:pPr marL="971550" lvl="1" indent="-571500">
              <a:buFont typeface="+mj-lt"/>
              <a:buAutoNum type="romanLcPeriod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Isospin violation</a:t>
            </a:r>
          </a:p>
          <a:p>
            <a:pPr marL="971550" lvl="1" indent="-571500">
              <a:buFont typeface="+mj-lt"/>
              <a:buAutoNum type="romanLcPeriod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Exothermic scattering</a:t>
            </a:r>
          </a:p>
          <a:p>
            <a:pPr marL="971550" lvl="1" indent="-571500">
              <a:buFont typeface="+mj-lt"/>
              <a:buAutoNum type="romanLcPeriod"/>
            </a:pP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mediator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combinations have been ruled out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framework cannot be used to explain the CDMS-Si’s excess anymore!</a:t>
            </a:r>
            <a:endParaRPr lang="en-US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83" y="180304"/>
            <a:ext cx="1724696" cy="1724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0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83" y="180304"/>
            <a:ext cx="1724696" cy="1724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02"/>
            <a:ext cx="12192000" cy="6853598"/>
          </a:xfrm>
        </p:spPr>
      </p:pic>
    </p:spTree>
    <p:extLst>
      <p:ext uri="{BB962C8B-B14F-4D97-AF65-F5344CB8AC3E}">
        <p14:creationId xmlns:p14="http://schemas.microsoft.com/office/powerpoint/2010/main" val="16248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225047"/>
            <a:ext cx="6808652" cy="1679953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24876"/>
            <a:ext cx="8915400" cy="39863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Dark Matter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Matter related experiments around the world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80304"/>
            <a:ext cx="1300766" cy="1300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" y="106251"/>
            <a:ext cx="11794156" cy="65875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616286" cy="84408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57589" y="1468192"/>
                <a:ext cx="9547023" cy="475230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nucleus level, the G-factor for each type of the operators:</a:t>
                </a:r>
              </a:p>
              <a:p>
                <a:pPr marL="400050" lvl="1" indent="0">
                  <a:buNone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Type-I: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T</m:t>
                            </m:r>
                          </m:sup>
                        </m:sSubSup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q</m:t>
                                </m:r>
                              </m:e>
                              <m:sup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υ</m:t>
                            </m:r>
                          </m:e>
                        </m:d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q</m:t>
                            </m:r>
                          </m:e>
                          <m:sup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υ</m:t>
                        </m:r>
                      </m:e>
                    </m:d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Type</m:t>
                      </m:r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II</m:t>
                      </m:r>
                      <m:r>
                        <m:rPr>
                          <m:nor/>
                        </m:rP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: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T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q</m:t>
                                  </m:r>
                                </m:e>
                                <m:sup>
                                  <m:r>
                                    <a:rPr lang="en-US" sz="2400" b="0" i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υ</m:t>
                              </m:r>
                            </m:e>
                          </m:d>
                          <m:r>
                            <a:rPr lang="en-US" sz="2400" b="0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2400" b="0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</m:t>
                          </m:r>
                        </m:e>
                        <m:sub>
                          <m:r>
                            <a:rPr lang="en-US" sz="2400" b="0" i="0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q</m:t>
                              </m:r>
                            </m:e>
                            <m:sup>
                              <m:r>
                                <a:rPr lang="en-US" sz="2400" b="0" i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υ</m:t>
                          </m:r>
                        </m:e>
                      </m:d>
                    </m:oMath>
                  </m:oMathPara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/>
                </a:r>
                <a:b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lvl="1" indent="0">
                  <a:buNone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Type-III: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sup>
                    </m:sSub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q</m:t>
                            </m:r>
                          </m:e>
                          <m:sup>
                            <m:r>
                              <a:rPr lang="en-US" sz="2400" b="0" i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400" b="0" i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υ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υ</m:t>
                            </m:r>
                          </m:e>
                          <m:sup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q</m:t>
                            </m:r>
                          </m:e>
                          <m:sup>
                            <m:r>
                              <a:rPr lang="en-US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/4</m:t>
                        </m:r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χT</m:t>
                            </m:r>
                          </m:sub>
                          <m:sup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)/</m:t>
                        </m:r>
                        <m:sSubSup>
                          <m:sSub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υ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ref</m:t>
                            </m:r>
                          </m:sub>
                          <m:sup>
                            <m:r>
                              <a:rPr lang="en-US" sz="24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GB" sz="2400" b="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I</m:t>
                                </m:r>
                              </m:e>
                              <m:sub>
                                <m:r>
                                  <a:rPr lang="en-GB" sz="2400" b="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GB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min</m:t>
                                    </m:r>
                                  </m:sub>
                                  <m:sup>
                                    <m: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ϕ</m:t>
                                    </m:r>
                                  </m:sub>
                                  <m:sup>
                                    <m: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GB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ref</m:t>
                                    </m:r>
                                  </m:sub>
                                  <m:sup>
                                    <m: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sSubSup>
                                  <m:sSub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ϕ</m:t>
                                    </m:r>
                                  </m:sub>
                                  <m:sup>
                                    <m: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den>
                            </m:f>
                            <m:r>
                              <a:rPr lang="en-GB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  <m:d>
                              <m:d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400" b="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q</m:t>
                                    </m:r>
                                  </m:e>
                                  <m:sup>
                                    <m: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GB" sz="2400" b="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Sup>
                                  <m:sSubSup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ϕ</m:t>
                                    </m:r>
                                  </m:sub>
                                  <m:sup>
                                    <m:r>
                                      <a:rPr lang="en-GB" sz="2400" b="0" i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GB" sz="24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Response function related to the experimental resolution:</a:t>
                </a:r>
              </a:p>
              <a:p>
                <a:pPr marL="400050" lvl="1" indent="0">
                  <a:buNone/>
                </a:pP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(the measured signals are normally distributed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𝑛𝑟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a standard deviation </a:t>
                </a:r>
                <a:r>
                  <a:rPr lang="el-GR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(s))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𝑛𝑟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erf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4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𝑛𝑟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m:rPr>
                                          <m:nor/>
                                        </m:rPr>
                                        <a:rPr lang="el-GR" sz="2400" dirty="0" smtClean="0">
                                          <a:latin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σ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erf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𝑛𝑟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l-GR" sz="24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σ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57589" y="1468192"/>
                <a:ext cx="9547023" cy="4752304"/>
              </a:xfrm>
              <a:blipFill>
                <a:blip r:embed="rId2"/>
                <a:stretch>
                  <a:fillRect l="-958" t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12" y="154546"/>
            <a:ext cx="1841679" cy="1841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616286" cy="84408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22158515"/>
                  </p:ext>
                </p:extLst>
              </p:nvPr>
            </p:nvGraphicFramePr>
            <p:xfrm>
              <a:off x="1056068" y="1596979"/>
              <a:ext cx="10684098" cy="5064257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2291808">
                      <a:extLst>
                        <a:ext uri="{9D8B030D-6E8A-4147-A177-3AD203B41FA5}">
                          <a16:colId xmlns:a16="http://schemas.microsoft.com/office/drawing/2014/main" val="812592251"/>
                        </a:ext>
                      </a:extLst>
                    </a:gridCol>
                    <a:gridCol w="8392290">
                      <a:extLst>
                        <a:ext uri="{9D8B030D-6E8A-4147-A177-3AD203B41FA5}">
                          <a16:colId xmlns:a16="http://schemas.microsoft.com/office/drawing/2014/main" val="3710067429"/>
                        </a:ext>
                      </a:extLst>
                    </a:gridCol>
                  </a:tblGrid>
                  <a:tr h="5836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Experiment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Fitting Method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38817121"/>
                      </a:ext>
                    </a:extLst>
                  </a:tr>
                  <a:tr h="10135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CDMS-Si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Three candidate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events have been observed. We bin the data in 2 </a:t>
                          </a:r>
                          <a:r>
                            <a:rPr lang="en-US" sz="22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keV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intervals. To obtain the best-fit regions, we maximize the log of the extended likelihood function.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61228434"/>
                      </a:ext>
                    </a:extLst>
                  </a:tr>
                  <a:tr h="10135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SuperCDMS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 obtain the 90% confidence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level (</a:t>
                          </a:r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C. L.) exclusion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limits on the spin-independent WIMP-nucleon cross section based on the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aseline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200" baseline="0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method with a perfect energy resolution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and no background subtraction.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08484904"/>
                      </a:ext>
                    </a:extLst>
                  </a:tr>
                  <a:tr h="709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CDMSlite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 exploit the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aseline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200" baseline="0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method with no background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subtraction to obtain </a:t>
                          </a:r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90% C. L. exclusion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limits 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2169427"/>
                      </a:ext>
                    </a:extLst>
                  </a:tr>
                  <a:tr h="709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CDEX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90% exclusion limits are obtained by performing the binned Poisson method with bins of 0.1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20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aseline="0" smtClean="0">
                                      <a:latin typeface="Cambria Math" panose="02040503050406030204" pitchFamily="18" charset="0"/>
                                    </a:rPr>
                                    <m:t>𝑘𝑒𝑉</m:t>
                                  </m:r>
                                </m:e>
                                <m:sub>
                                  <m:r>
                                    <a:rPr lang="en-US" sz="2200" baseline="0" smtClean="0">
                                      <a:latin typeface="Cambria Math" panose="02040503050406030204" pitchFamily="18" charset="0"/>
                                    </a:rPr>
                                    <m:t>𝑒𝑒</m:t>
                                  </m:r>
                                </m:sub>
                              </m:sSub>
                            </m:oMath>
                          </a14:m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6856895"/>
                      </a:ext>
                    </a:extLst>
                  </a:tr>
                  <a:tr h="7095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LUX (2013 &amp; 2015 &amp; 2016)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 set the 90% C. L. upper limits by performing the simple maximum gap analysis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for a certain signal region 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54343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22158515"/>
                  </p:ext>
                </p:extLst>
              </p:nvPr>
            </p:nvGraphicFramePr>
            <p:xfrm>
              <a:off x="1056068" y="1596979"/>
              <a:ext cx="10684098" cy="5064257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2291808">
                      <a:extLst>
                        <a:ext uri="{9D8B030D-6E8A-4147-A177-3AD203B41FA5}">
                          <a16:colId xmlns:a16="http://schemas.microsoft.com/office/drawing/2014/main" val="812592251"/>
                        </a:ext>
                      </a:extLst>
                    </a:gridCol>
                    <a:gridCol w="8392290">
                      <a:extLst>
                        <a:ext uri="{9D8B030D-6E8A-4147-A177-3AD203B41FA5}">
                          <a16:colId xmlns:a16="http://schemas.microsoft.com/office/drawing/2014/main" val="3710067429"/>
                        </a:ext>
                      </a:extLst>
                    </a:gridCol>
                  </a:tblGrid>
                  <a:tr h="5836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Experiment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Fitting Method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38817121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CDMS-Si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Three candidate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events have been observed. We bin the data in 2 </a:t>
                          </a:r>
                          <a:r>
                            <a:rPr lang="en-US" sz="2200" baseline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keV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intervals. To obtain the best-fit regions, we maximize the log of the extended likelihood function.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61228434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SuperCDMS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7451" t="-153889" r="-145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8484904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CDMSlite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7451" t="-362698" r="-145" b="-2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2169427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CDEX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7451" t="-466400" r="-145" b="-116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6856895"/>
                      </a:ext>
                    </a:extLst>
                  </a:tr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2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LUX (2013 &amp; 2015 &amp; 2016)</a:t>
                          </a:r>
                          <a:endParaRPr lang="en-US" sz="22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We set the 90% C. L. upper limits by performing the simple maximum gap analysis</a:t>
                          </a:r>
                          <a:r>
                            <a:rPr lang="en-US" sz="2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for a certain signal region </a:t>
                          </a:r>
                          <a:endParaRPr lang="en-US" sz="2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5543434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80304"/>
            <a:ext cx="1300766" cy="1300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616286" cy="84408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Backup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048187"/>
              </p:ext>
            </p:extLst>
          </p:nvPr>
        </p:nvGraphicFramePr>
        <p:xfrm>
          <a:off x="777080" y="1481070"/>
          <a:ext cx="10963086" cy="348313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51653">
                  <a:extLst>
                    <a:ext uri="{9D8B030D-6E8A-4147-A177-3AD203B41FA5}">
                      <a16:colId xmlns:a16="http://schemas.microsoft.com/office/drawing/2014/main" val="812592251"/>
                    </a:ext>
                  </a:extLst>
                </a:gridCol>
                <a:gridCol w="8611433">
                  <a:extLst>
                    <a:ext uri="{9D8B030D-6E8A-4147-A177-3AD203B41FA5}">
                      <a16:colId xmlns:a16="http://schemas.microsoft.com/office/drawing/2014/main" val="3710067429"/>
                    </a:ext>
                  </a:extLst>
                </a:gridCol>
              </a:tblGrid>
              <a:tr h="526575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Fitting Method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817121"/>
                  </a:ext>
                </a:extLst>
              </a:tr>
              <a:tr h="52657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XENON-100</a:t>
                      </a:r>
                      <a:endParaRPr lang="en-US" sz="2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 set the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90% C. L. exclusion limit with the maximum gap statistics test method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420728"/>
                  </a:ext>
                </a:extLst>
              </a:tr>
              <a:tr h="52657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PandaX</a:t>
                      </a:r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-II</a:t>
                      </a:r>
                    </a:p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upper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limit is yielded by using the Poisson statistics by assuming that there is no candidate event.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444453"/>
                  </a:ext>
                </a:extLst>
              </a:tr>
              <a:tr h="52657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PICO-60</a:t>
                      </a:r>
                    </a:p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upper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limit for this experiment is obtained by using the Poisson statistics with the assumption of no events observed and no background subtraction.</a:t>
                      </a: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14881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80304"/>
            <a:ext cx="1300766" cy="13007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225047"/>
            <a:ext cx="6808652" cy="1679953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24876"/>
            <a:ext cx="8915400" cy="39863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Dark Matter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Matter related experiments around the world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80304"/>
            <a:ext cx="1300766" cy="1300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" y="106251"/>
            <a:ext cx="11794156" cy="65875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945488" y="2279559"/>
            <a:ext cx="7246512" cy="4578441"/>
            <a:chOff x="4945488" y="2279559"/>
            <a:chExt cx="7246512" cy="45784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041" y="3245476"/>
              <a:ext cx="5261959" cy="3612524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945488" y="2279559"/>
              <a:ext cx="7246512" cy="3026538"/>
              <a:chOff x="4945488" y="2279559"/>
              <a:chExt cx="7246512" cy="3026538"/>
            </a:xfrm>
          </p:grpSpPr>
          <p:sp>
            <p:nvSpPr>
              <p:cNvPr id="10" name="Frame 9"/>
              <p:cNvSpPr/>
              <p:nvPr/>
            </p:nvSpPr>
            <p:spPr>
              <a:xfrm>
                <a:off x="10676586" y="4211393"/>
                <a:ext cx="1515414" cy="1094704"/>
              </a:xfrm>
              <a:prstGeom prst="fram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945488" y="2279559"/>
                <a:ext cx="6040191" cy="96591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 the recoil energy deposited by the interaction of a WIMP particle with a nucleus in the detector</a:t>
                </a:r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Bent-Up Arrow 12"/>
              <p:cNvSpPr/>
              <p:nvPr/>
            </p:nvSpPr>
            <p:spPr>
              <a:xfrm rot="16200000">
                <a:off x="10622925" y="2949263"/>
                <a:ext cx="1622738" cy="901521"/>
              </a:xfrm>
              <a:prstGeom prst="bentUp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9" name="Straight Connector 8"/>
          <p:cNvCxnSpPr/>
          <p:nvPr/>
        </p:nvCxnSpPr>
        <p:spPr>
          <a:xfrm>
            <a:off x="5280338" y="2758458"/>
            <a:ext cx="244698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25408"/>
            <a:ext cx="6679864" cy="1479592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795" y="1667557"/>
            <a:ext cx="8915400" cy="4933124"/>
          </a:xfrm>
        </p:spPr>
        <p:txBody>
          <a:bodyPr>
            <a:normAutofit/>
          </a:bodyPr>
          <a:lstStyle/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DAMA, 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CoGeNT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		  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CDMS-Si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SuperCDMS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CDMSlite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				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XENON 10 &amp; 100,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LUX (2013, 2015, 2016),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PandaX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-II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PICO-60 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XENON1T (2017)</a:t>
            </a:r>
          </a:p>
          <a:p>
            <a:pPr marL="457200" lvl="1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011" y="140337"/>
            <a:ext cx="1527220" cy="15272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43775" y="1770755"/>
            <a:ext cx="5011817" cy="965917"/>
            <a:chOff x="4945486" y="2668672"/>
            <a:chExt cx="4354993" cy="1030309"/>
          </a:xfrm>
        </p:grpSpPr>
        <p:sp>
          <p:nvSpPr>
            <p:cNvPr id="4" name="Right Brace 3"/>
            <p:cNvSpPr/>
            <p:nvPr/>
          </p:nvSpPr>
          <p:spPr>
            <a:xfrm>
              <a:off x="4945486" y="2668672"/>
              <a:ext cx="618186" cy="1030309"/>
            </a:xfrm>
            <a:prstGeom prst="rightBrace">
              <a:avLst/>
            </a:prstGeom>
            <a:ln w="22225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563672" y="2823073"/>
              <a:ext cx="3736807" cy="7215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Positive signals for light WIMPs</a:t>
              </a:r>
              <a:br>
                <a:rPr 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53059" y="3307180"/>
            <a:ext cx="2940936" cy="2333766"/>
            <a:chOff x="5743977" y="4018209"/>
            <a:chExt cx="2123126" cy="1902856"/>
          </a:xfrm>
        </p:grpSpPr>
        <p:sp>
          <p:nvSpPr>
            <p:cNvPr id="9" name="Right Brace 8"/>
            <p:cNvSpPr/>
            <p:nvPr/>
          </p:nvSpPr>
          <p:spPr>
            <a:xfrm>
              <a:off x="5743977" y="4018209"/>
              <a:ext cx="796343" cy="1902856"/>
            </a:xfrm>
            <a:prstGeom prst="rightBrace">
              <a:avLst>
                <a:gd name="adj1" fmla="val 8333"/>
                <a:gd name="adj2" fmla="val 45635"/>
              </a:avLst>
            </a:prstGeom>
            <a:ln w="22225" cmpd="sng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540321" y="4623515"/>
              <a:ext cx="1326782" cy="4765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Null results</a:t>
              </a:r>
              <a:endParaRPr lang="en-US" sz="2200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60631"/>
            <a:ext cx="2434107" cy="30973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602" y="1094704"/>
            <a:ext cx="2206008" cy="17983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3575922"/>
            <a:ext cx="4181341" cy="32820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7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09093"/>
            <a:ext cx="7610921" cy="1595907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2434" y="1429555"/>
            <a:ext cx="9620518" cy="4271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of this work:</a:t>
            </a:r>
          </a:p>
          <a:p>
            <a:pPr marL="0" indent="0">
              <a:buNone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conflict between the signal regions and the exclusion limits</a:t>
            </a:r>
          </a:p>
          <a:p>
            <a:pPr lvl="1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signal regions had been excluded</a:t>
            </a:r>
            <a:b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25" y="180304"/>
            <a:ext cx="1486437" cy="1486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6" y="3477296"/>
            <a:ext cx="9362941" cy="3380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84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09093"/>
            <a:ext cx="7610921" cy="1595907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/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9403" y="1416675"/>
            <a:ext cx="9517487" cy="428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present study:</a:t>
            </a:r>
          </a:p>
          <a:p>
            <a:pPr lvl="1"/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CDMS-Si’s signal region, and LUX’s, </a:t>
            </a:r>
            <a:r>
              <a:rPr lang="en-GB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PandaX</a:t>
            </a:r>
            <a:r>
              <a:rPr lang="en-GB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-II’s, PICO-60’s and XENON1T’s exclusion limits</a:t>
            </a:r>
          </a:p>
          <a:p>
            <a:pPr marL="0" indent="0">
              <a:buNone/>
            </a:pP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916" y="59029"/>
            <a:ext cx="1550830" cy="1550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0178" y="389321"/>
            <a:ext cx="4269876" cy="86674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9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334851"/>
            <a:ext cx="7748810" cy="157014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1621740"/>
            <a:ext cx="10722714" cy="5236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 matter models: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Choice of target nuclei and the technique employed to detect DM is unique to each experiment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results from different experiments requires the specification of an underlying model that determines the interaction between a WIMP and a nucleus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change of the model could alter the expected event rate and the nuclear recoil energy spectrum of different experiments </a:t>
            </a:r>
          </a:p>
          <a:p>
            <a:pPr lvl="1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Modifying the nature of WIMP-nucleus interaction could also modified the nuclear recoil energy spectrum and thus, changing the sensitivity of those 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0" y="180304"/>
            <a:ext cx="1565856" cy="1565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6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334851"/>
            <a:ext cx="7748810" cy="1570149"/>
          </a:xfrm>
        </p:spPr>
        <p:txBody>
          <a:bodyPr>
            <a:normAutofit/>
          </a:bodyPr>
          <a:lstStyle/>
          <a:p>
            <a:pPr marL="857250" indent="-857250" algn="ctr">
              <a:buFont typeface="+mj-lt"/>
              <a:buAutoNum type="romanUcPeriod" startAt="2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Framework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9245" y="1648496"/>
                <a:ext cx="8718997" cy="511291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Exothermic Dark Matter</a:t>
                </a:r>
              </a:p>
              <a:p>
                <a:pPr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 that can exist in two states with a small splitting,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 indent="-342900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known as Inelastic DM – scatters </a:t>
                </a:r>
                <a:r>
                  <a:rPr lang="en-US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inelastically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off nuclei to other mass state</a:t>
                </a:r>
                <a:b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Isospin-violating Dark Matter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 the DM particle couples differently to proton and neutron,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𝜉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1.0</m:t>
                    </m:r>
                  </m:oMath>
                </a14:m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 the distribution of isotopes present in each detector</a:t>
                </a:r>
                <a:b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en-US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 WIMP-nucleus mediator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interaction between DM particle and target nuclei is of long-range type through the exchange of light mediator particles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9245" y="1648496"/>
                <a:ext cx="8718997" cy="5112912"/>
              </a:xfrm>
              <a:blipFill>
                <a:blip r:embed="rId2"/>
                <a:stretch>
                  <a:fillRect l="-908" t="-1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568" y="113599"/>
            <a:ext cx="1558952" cy="155895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445909" y="3398624"/>
            <a:ext cx="4659455" cy="3834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J. L. Feng et al., Physics Letters B, 703(2011) 124-127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902297" y="1668098"/>
            <a:ext cx="4739889" cy="394757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W. G. Peter et al., Physics Review D 82, 063512 (2010)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63964" y="4771600"/>
            <a:ext cx="3165506" cy="38346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T. Li et al., JCAP, 1503(2015) 032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9245" y="6049152"/>
            <a:ext cx="8718997" cy="65682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None of these models with single mechanism could survive the exclusion of LUX 2013 dataset &amp; </a:t>
            </a:r>
            <a:r>
              <a:rPr lang="en-US" b="1" dirty="0" err="1" smtClean="0">
                <a:solidFill>
                  <a:schemeClr val="bg1"/>
                </a:solidFill>
              </a:rPr>
              <a:t>SuperCDMS</a:t>
            </a:r>
            <a:r>
              <a:rPr lang="en-US" b="1" dirty="0" smtClean="0">
                <a:solidFill>
                  <a:schemeClr val="bg1"/>
                </a:solidFill>
              </a:rPr>
              <a:t> 2014 dataset 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25059" y="1700010"/>
            <a:ext cx="3139080" cy="5005963"/>
            <a:chOff x="8925059" y="1481070"/>
            <a:chExt cx="3139080" cy="5224904"/>
          </a:xfrm>
        </p:grpSpPr>
        <p:grpSp>
          <p:nvGrpSpPr>
            <p:cNvPr id="27" name="Group 26"/>
            <p:cNvGrpSpPr/>
            <p:nvPr/>
          </p:nvGrpSpPr>
          <p:grpSpPr>
            <a:xfrm>
              <a:off x="8925059" y="1481070"/>
              <a:ext cx="3073294" cy="3604276"/>
              <a:chOff x="8925059" y="1481070"/>
              <a:chExt cx="3073294" cy="360427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5059" y="1481070"/>
                <a:ext cx="3073293" cy="175152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79229" y="3424382"/>
                <a:ext cx="2719124" cy="1660964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229" y="5177307"/>
              <a:ext cx="2784910" cy="152866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0" y="0"/>
            <a:ext cx="969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Monotype Corsiva" panose="03010101010201010101" pitchFamily="66" charset="0"/>
              </a:rPr>
              <a:t>5</a:t>
            </a:r>
            <a:r>
              <a:rPr lang="en-US" sz="1600" baseline="30000" dirty="0" smtClean="0">
                <a:latin typeface="Monotype Corsiva" panose="03010101010201010101" pitchFamily="66" charset="0"/>
              </a:rPr>
              <a:t>th</a:t>
            </a:r>
            <a:r>
              <a:rPr lang="en-US" sz="1600" dirty="0" smtClean="0">
                <a:latin typeface="Monotype Corsiva" panose="03010101010201010101" pitchFamily="66" charset="0"/>
              </a:rPr>
              <a:t>  International Workshop on Dark Matter, Dark Energy and Matter-Antimatter Asymmetry, 28/12/2018~1/1/2019</a:t>
            </a:r>
            <a:endParaRPr lang="en-US" sz="1600" dirty="0">
              <a:latin typeface="Monotype Corsiva" panose="03010101010201010101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4892</TotalTime>
  <Words>1392</Words>
  <Application>Microsoft Office PowerPoint</Application>
  <PresentationFormat>Widescreen</PresentationFormat>
  <Paragraphs>229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Cambria Math</vt:lpstr>
      <vt:lpstr>Monotype Corsiva</vt:lpstr>
      <vt:lpstr>Tahoma</vt:lpstr>
      <vt:lpstr>Times New Roman</vt:lpstr>
      <vt:lpstr>Wingdings</vt:lpstr>
      <vt:lpstr>Wingdings 3</vt:lpstr>
      <vt:lpstr>Office Theme</vt:lpstr>
      <vt:lpstr>Dark Matter Direct Detections </vt:lpstr>
      <vt:lpstr>Introduction </vt:lpstr>
      <vt:lpstr>Introduction</vt:lpstr>
      <vt:lpstr>Introduction</vt:lpstr>
      <vt:lpstr>Introduction</vt:lpstr>
      <vt:lpstr>Introduction</vt:lpstr>
      <vt:lpstr>Introduction</vt:lpstr>
      <vt:lpstr>General Framework</vt:lpstr>
      <vt:lpstr>General Framework</vt:lpstr>
      <vt:lpstr>General Framework</vt:lpstr>
      <vt:lpstr>General Framework</vt:lpstr>
      <vt:lpstr>General Framework</vt:lpstr>
      <vt:lpstr>General Framework</vt:lpstr>
      <vt:lpstr>General Framework</vt:lpstr>
      <vt:lpstr>General Framework</vt:lpstr>
      <vt:lpstr>General Framework</vt:lpstr>
      <vt:lpstr>General Framework</vt:lpstr>
      <vt:lpstr>General Framework</vt:lpstr>
      <vt:lpstr>Fitting Results</vt:lpstr>
      <vt:lpstr>Fitting Results</vt:lpstr>
      <vt:lpstr>Fitting Results</vt:lpstr>
      <vt:lpstr>Fitting Results</vt:lpstr>
      <vt:lpstr>Fitting Results</vt:lpstr>
      <vt:lpstr>Fitting Results</vt:lpstr>
      <vt:lpstr>Fitting Results</vt:lpstr>
      <vt:lpstr>Fitting Results</vt:lpstr>
      <vt:lpstr>Fitting Results</vt:lpstr>
      <vt:lpstr>Conclusions</vt:lpstr>
      <vt:lpstr>PowerPoint Presentation</vt:lpstr>
      <vt:lpstr>Backup</vt:lpstr>
      <vt:lpstr>Backup</vt:lpstr>
      <vt:lpstr>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Detection            of              Dark Matter</dc:title>
  <dc:creator>Lee Chun Hao</dc:creator>
  <cp:lastModifiedBy>Lee Chun Hao</cp:lastModifiedBy>
  <cp:revision>177</cp:revision>
  <dcterms:created xsi:type="dcterms:W3CDTF">2016-12-25T04:52:06Z</dcterms:created>
  <dcterms:modified xsi:type="dcterms:W3CDTF">2018-12-31T00:12:34Z</dcterms:modified>
</cp:coreProperties>
</file>